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147481904" r:id="rId5"/>
    <p:sldId id="2147481905" r:id="rId6"/>
    <p:sldId id="2147377144" r:id="rId7"/>
    <p:sldId id="2147377145" r:id="rId8"/>
    <p:sldId id="2147377146" r:id="rId9"/>
  </p:sldIdLst>
  <p:sldSz cx="12192000" cy="6858000"/>
  <p:notesSz cx="12192000" cy="6858000"/>
  <p:embeddedFontLst>
    <p:embeddedFont>
      <p:font typeface="NORLYS Headline" pitchFamily="50" charset="0"/>
      <p:bold r:id="rId10"/>
    </p:embeddedFont>
    <p:embeddedFont>
      <p:font typeface="NORLYS Text" pitchFamily="50" charset="0"/>
      <p:regular r:id="rId11"/>
      <p:bold r:id="rId12"/>
      <p:italic r:id="rId13"/>
      <p:boldItalic r:id="rId14"/>
    </p:embeddedFont>
    <p:embeddedFont>
      <p:font typeface="NORLYS Text Light" panose="020B0604020202020204" charset="0"/>
      <p:regular r:id="rId15"/>
      <p:bold r:id="rId16"/>
      <p:italic r:id="rId17"/>
      <p:boldItalic r:id="rId1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DB70C-07C7-4CD4-AD31-2D322683C849}" v="2" dt="2026-06-10T16:22:09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29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 driving on a road&#10;&#10;Description automatically generated with low confidence">
            <a:extLst>
              <a:ext uri="{FF2B5EF4-FFF2-40B4-BE49-F238E27FC236}">
                <a16:creationId xmlns:a16="http://schemas.microsoft.com/office/drawing/2014/main" id="{2FCADEC7-62D3-3B6B-10FA-2EDE13156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B7830F-5CB0-0825-808C-6FB4BA464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1388" y="5395889"/>
            <a:ext cx="4343400" cy="4905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NORLYS Tex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Dato: xx/xx/</a:t>
            </a:r>
            <a:r>
              <a:rPr lang="en-GB" err="1"/>
              <a:t>xxxx</a:t>
            </a:r>
            <a:endParaRPr lang="en-DK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8D0E39A0-A9B1-94B3-6BA2-FC4D9BFE6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388" y="1943148"/>
            <a:ext cx="5777127" cy="2892324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NORLYS Headline" pitchFamily="2" charset="77"/>
              </a:defRPr>
            </a:lvl1pPr>
          </a:lstStyle>
          <a:p>
            <a:r>
              <a:rPr lang="en-GB" err="1"/>
              <a:t>Præsentationens</a:t>
            </a:r>
            <a:r>
              <a:rPr lang="en-GB"/>
              <a:t> </a:t>
            </a:r>
            <a:r>
              <a:rPr lang="en-GB" err="1"/>
              <a:t>titel</a:t>
            </a:r>
            <a:r>
              <a:rPr lang="en-GB"/>
              <a:t> </a:t>
            </a:r>
            <a:r>
              <a:rPr lang="en-GB" err="1"/>
              <a:t>skal</a:t>
            </a:r>
            <a:r>
              <a:rPr lang="en-GB"/>
              <a:t> tastes </a:t>
            </a:r>
            <a:br>
              <a:rPr lang="en-GB"/>
            </a:br>
            <a:r>
              <a:rPr lang="en-GB" err="1"/>
              <a:t>lige</a:t>
            </a:r>
            <a:r>
              <a:rPr lang="en-GB"/>
              <a:t> her</a:t>
            </a:r>
            <a:endParaRPr lang="en-DK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9CE88-0B51-B421-7F26-0872C723E4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777" y="311002"/>
            <a:ext cx="678463" cy="1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7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mhævel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FB1D3E-3299-EBA2-5070-11E9A82D48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F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699CE57-EC7E-C6D3-F534-C35260B9D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35425"/>
            <a:ext cx="10515600" cy="3787150"/>
          </a:xfrm>
          <a:prstGeom prst="rect">
            <a:avLst/>
          </a:prstGeom>
        </p:spPr>
        <p:txBody>
          <a:bodyPr anchor="ctr"/>
          <a:lstStyle>
            <a:lvl1pPr algn="ctr">
              <a:defRPr sz="4800" b="1" i="0">
                <a:solidFill>
                  <a:srgbClr val="369993"/>
                </a:solidFill>
                <a:latin typeface="NORLYS Headline" pitchFamily="2" charset="77"/>
              </a:defRPr>
            </a:lvl1pPr>
          </a:lstStyle>
          <a:p>
            <a:r>
              <a:rPr lang="en-GB" err="1"/>
              <a:t>Helt</a:t>
            </a:r>
            <a:r>
              <a:rPr lang="en-GB"/>
              <a:t> </a:t>
            </a:r>
            <a:r>
              <a:rPr lang="en-GB" err="1"/>
              <a:t>enkelt</a:t>
            </a:r>
            <a:r>
              <a:rPr lang="en-GB"/>
              <a:t> side, </a:t>
            </a:r>
            <a:r>
              <a:rPr lang="en-GB" err="1"/>
              <a:t>til</a:t>
            </a:r>
            <a:r>
              <a:rPr lang="en-GB"/>
              <a:t> at </a:t>
            </a:r>
            <a:r>
              <a:rPr lang="en-GB" err="1"/>
              <a:t>slå</a:t>
            </a:r>
            <a:br>
              <a:rPr lang="en-GB"/>
            </a:br>
            <a:r>
              <a:rPr lang="en-GB" err="1"/>
              <a:t>en</a:t>
            </a:r>
            <a:r>
              <a:rPr lang="en-GB"/>
              <a:t> pointe fast, </a:t>
            </a:r>
            <a:r>
              <a:rPr lang="en-GB" err="1"/>
              <a:t>fremhæve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detalje</a:t>
            </a:r>
            <a:br>
              <a:rPr lang="en-GB"/>
            </a:b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noget</a:t>
            </a:r>
            <a:r>
              <a:rPr lang="en-GB"/>
              <a:t> </a:t>
            </a:r>
            <a:r>
              <a:rPr lang="en-GB" err="1"/>
              <a:t>tredje</a:t>
            </a:r>
            <a:endParaRPr lang="en-DK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C41443-7F2C-8E78-2B70-8A9B17ABE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777" y="311002"/>
            <a:ext cx="678463" cy="1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2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ECF404-458E-C898-C2AD-025F3D05E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6309" y="6356350"/>
            <a:ext cx="58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7771-73BF-B54D-8BD0-90D4B46DB47F}" type="slidenum">
              <a:rPr lang="en-DK" smtClean="0"/>
              <a:pPr/>
              <a:t>‹nr.›</a:t>
            </a:fld>
            <a:endParaRPr lang="en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963292-2A99-4CCA-682D-C117701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3812"/>
            <a:ext cx="10251545" cy="76565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NORLYS Headline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038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1C72EDED-85B8-BF4D-0458-6CD4D99388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Bilag til Norlys Valgregulativ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BCE616-CAD3-D67B-B331-032AAD29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Valgområder </a:t>
            </a:r>
            <a:br>
              <a:rPr lang="da-DK" dirty="0"/>
            </a:br>
            <a:r>
              <a:rPr lang="da-DK" dirty="0"/>
              <a:t>Norlys a.m.b.a</a:t>
            </a:r>
          </a:p>
        </p:txBody>
      </p:sp>
    </p:spTree>
    <p:extLst>
      <p:ext uri="{BB962C8B-B14F-4D97-AF65-F5344CB8AC3E}">
        <p14:creationId xmlns:p14="http://schemas.microsoft.com/office/powerpoint/2010/main" val="408713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4C768-8F68-AC4B-B2E6-A765EEC2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972007"/>
            <a:ext cx="10515600" cy="819848"/>
          </a:xfrm>
        </p:spPr>
        <p:txBody>
          <a:bodyPr/>
          <a:lstStyle/>
          <a:p>
            <a:pPr algn="l"/>
            <a:r>
              <a:rPr lang="da-DK" dirty="0"/>
              <a:t>Valgområder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4D59ED6-2B3C-EB8C-5DA3-9B853D577D8C}"/>
              </a:ext>
            </a:extLst>
          </p:cNvPr>
          <p:cNvSpPr txBox="1"/>
          <p:nvPr/>
        </p:nvSpPr>
        <p:spPr>
          <a:xfrm>
            <a:off x="822036" y="2068945"/>
            <a:ext cx="95688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  <a:t>Valgområderne defineres i henhold til Valgregulativet for Norlys a.m.b.a. pkt. 3.</a:t>
            </a:r>
            <a:b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</a:br>
            <a:b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</a:br>
            <a:r>
              <a:rPr lang="da-DK" sz="1800" dirty="0">
                <a:effectLst/>
                <a:latin typeface="NORLYS Text" pitchFamily="50" charset="0"/>
                <a:ea typeface="Calibri" panose="020F0502020204030204" pitchFamily="34" charset="0"/>
              </a:rPr>
              <a:t>Antallet af andelshavere i de enkelte valgområder er angivet pr. 3. oktober 2022</a:t>
            </a:r>
            <a:br>
              <a:rPr lang="da-DK" sz="1800" dirty="0">
                <a:effectLst/>
                <a:latin typeface="NORLYS Text" pitchFamily="50" charset="0"/>
                <a:ea typeface="Calibri" panose="020F0502020204030204" pitchFamily="34" charset="0"/>
              </a:rPr>
            </a:br>
            <a:r>
              <a:rPr lang="da-DK" sz="1800" dirty="0">
                <a:effectLst/>
                <a:latin typeface="NORLYS Text" pitchFamily="50" charset="0"/>
                <a:ea typeface="Calibri" panose="020F0502020204030204" pitchFamily="34" charset="0"/>
              </a:rPr>
              <a:t>(Norlysvalget 2022/23)</a:t>
            </a:r>
            <a:b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</a:br>
            <a:b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</a:br>
            <a: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  <a:t>Pr. 1. januar 2024 omfatter ‘Valgområde 7 – Herning’ også </a:t>
            </a:r>
            <a:r>
              <a:rPr lang="da-DK" dirty="0">
                <a:solidFill>
                  <a:srgbClr val="000000"/>
                </a:solidFill>
                <a:latin typeface="NORLYS Text" pitchFamily="50" charset="0"/>
              </a:rPr>
              <a:t>netkunder</a:t>
            </a:r>
            <a: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  <a:t>, som tidligere var </a:t>
            </a:r>
            <a:r>
              <a:rPr lang="da-DK" dirty="0">
                <a:solidFill>
                  <a:srgbClr val="000000"/>
                </a:solidFill>
                <a:latin typeface="NORLYS Text" pitchFamily="50" charset="0"/>
              </a:rPr>
              <a:t>tilknyttet Vildbjerg Elnet A/S (ca. 2.300 andelshavere)</a:t>
            </a:r>
            <a:br>
              <a:rPr lang="da-DK" dirty="0">
                <a:solidFill>
                  <a:srgbClr val="000000"/>
                </a:solidFill>
                <a:latin typeface="NORLYS Text" pitchFamily="50" charset="0"/>
              </a:rPr>
            </a:br>
            <a:br>
              <a:rPr lang="da-DK" dirty="0">
                <a:solidFill>
                  <a:srgbClr val="000000"/>
                </a:solidFill>
                <a:latin typeface="NORLYS Text" pitchFamily="50" charset="0"/>
              </a:rPr>
            </a:br>
            <a:r>
              <a:rPr lang="da-DK" dirty="0">
                <a:solidFill>
                  <a:srgbClr val="000000"/>
                </a:solidFill>
                <a:latin typeface="NORLYS Text" pitchFamily="50" charset="0"/>
              </a:rPr>
              <a:t>Pr. 1. juli 2026 omfatter ‘Valgområde 12 – Himmerland’ også netkunder, som tidligere var tilknyttet EL-NET Kongerslev A/S (ca. </a:t>
            </a:r>
            <a:r>
              <a:rPr lang="da-DK">
                <a:solidFill>
                  <a:srgbClr val="000000"/>
                </a:solidFill>
                <a:latin typeface="NORLYS Text" pitchFamily="50" charset="0"/>
              </a:rPr>
              <a:t>900 andelshavere)</a:t>
            </a:r>
            <a:b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</a:br>
            <a:b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</a:br>
            <a:r>
              <a:rPr lang="da-DK" sz="1800" b="0" i="0" spc="0" baseline="0" dirty="0">
                <a:solidFill>
                  <a:srgbClr val="000000"/>
                </a:solidFill>
                <a:latin typeface="NORLYS Text" pitchFamily="50" charset="0"/>
              </a:rPr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3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1243CEA5-4504-EDA0-9569-702ADD1E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" y="232902"/>
            <a:ext cx="10251545" cy="765655"/>
          </a:xfrm>
        </p:spPr>
        <p:txBody>
          <a:bodyPr/>
          <a:lstStyle/>
          <a:p>
            <a:r>
              <a:rPr lang="da-DK" dirty="0"/>
              <a:t>Valgområde 1-2-3-4-5</a:t>
            </a:r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C5AFE114-001F-CB6F-3E7C-A890CF96D0F5}"/>
              </a:ext>
            </a:extLst>
          </p:cNvPr>
          <p:cNvGrpSpPr>
            <a:grpSpLocks noChangeAspect="1"/>
          </p:cNvGrpSpPr>
          <p:nvPr/>
        </p:nvGrpSpPr>
        <p:grpSpPr>
          <a:xfrm>
            <a:off x="294555" y="989934"/>
            <a:ext cx="10528001" cy="5606415"/>
            <a:chOff x="173786" y="538612"/>
            <a:chExt cx="11697779" cy="6229350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133391A5-6282-7949-BE0D-50273295F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786" y="538612"/>
              <a:ext cx="3752850" cy="6229350"/>
            </a:xfrm>
            <a:prstGeom prst="rect">
              <a:avLst/>
            </a:prstGeom>
          </p:spPr>
        </p:pic>
        <p:pic>
          <p:nvPicPr>
            <p:cNvPr id="28" name="Billede 27">
              <a:extLst>
                <a:ext uri="{FF2B5EF4-FFF2-40B4-BE49-F238E27FC236}">
                  <a16:creationId xmlns:a16="http://schemas.microsoft.com/office/drawing/2014/main" id="{50E0B03F-519D-F1E3-217A-1EC35553C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6250" y="538612"/>
              <a:ext cx="3752850" cy="6223000"/>
            </a:xfrm>
            <a:prstGeom prst="rect">
              <a:avLst/>
            </a:prstGeom>
          </p:spPr>
        </p:pic>
        <p:pic>
          <p:nvPicPr>
            <p:cNvPr id="29" name="Billede 28">
              <a:extLst>
                <a:ext uri="{FF2B5EF4-FFF2-40B4-BE49-F238E27FC236}">
                  <a16:creationId xmlns:a16="http://schemas.microsoft.com/office/drawing/2014/main" id="{8694337B-AA83-F811-7473-AC5292667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8715" y="538612"/>
              <a:ext cx="3752850" cy="5600700"/>
            </a:xfrm>
            <a:prstGeom prst="rect">
              <a:avLst/>
            </a:prstGeom>
          </p:spPr>
        </p:pic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63148B43-4C4E-65EB-7ED8-7E3C8C7B1816}"/>
              </a:ext>
            </a:extLst>
          </p:cNvPr>
          <p:cNvSpPr/>
          <p:nvPr/>
        </p:nvSpPr>
        <p:spPr>
          <a:xfrm>
            <a:off x="294555" y="3694545"/>
            <a:ext cx="3377565" cy="15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32BF1FC-1C5E-4D7E-D940-3DE6D21912E2}"/>
              </a:ext>
            </a:extLst>
          </p:cNvPr>
          <p:cNvSpPr/>
          <p:nvPr/>
        </p:nvSpPr>
        <p:spPr>
          <a:xfrm>
            <a:off x="308413" y="6414661"/>
            <a:ext cx="3377565" cy="210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D19697E-0DE2-6CE1-16A0-149C396EBFC5}"/>
              </a:ext>
            </a:extLst>
          </p:cNvPr>
          <p:cNvSpPr/>
          <p:nvPr/>
        </p:nvSpPr>
        <p:spPr>
          <a:xfrm>
            <a:off x="3882892" y="4539664"/>
            <a:ext cx="3377565" cy="15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1F00367-9C90-D8D0-400D-10C37A838AA6}"/>
              </a:ext>
            </a:extLst>
          </p:cNvPr>
          <p:cNvSpPr/>
          <p:nvPr/>
        </p:nvSpPr>
        <p:spPr>
          <a:xfrm>
            <a:off x="3859801" y="6410024"/>
            <a:ext cx="3377565" cy="15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A5B9052-A5E7-062F-22D3-9D8AA248B3BE}"/>
              </a:ext>
            </a:extLst>
          </p:cNvPr>
          <p:cNvSpPr/>
          <p:nvPr/>
        </p:nvSpPr>
        <p:spPr>
          <a:xfrm>
            <a:off x="7448137" y="5860469"/>
            <a:ext cx="3377565" cy="157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78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1243CEA5-4504-EDA0-9569-702ADD1E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" y="232902"/>
            <a:ext cx="10251545" cy="765655"/>
          </a:xfrm>
        </p:spPr>
        <p:txBody>
          <a:bodyPr/>
          <a:lstStyle/>
          <a:p>
            <a:r>
              <a:rPr lang="da-DK" dirty="0"/>
              <a:t>Valgområde 6-7-8-9-10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66CA355B-2FAA-983E-D5F3-2F0DB43665B9}"/>
              </a:ext>
            </a:extLst>
          </p:cNvPr>
          <p:cNvGrpSpPr>
            <a:grpSpLocks noChangeAspect="1"/>
          </p:cNvGrpSpPr>
          <p:nvPr/>
        </p:nvGrpSpPr>
        <p:grpSpPr>
          <a:xfrm>
            <a:off x="300067" y="996450"/>
            <a:ext cx="9351478" cy="5606415"/>
            <a:chOff x="300067" y="871268"/>
            <a:chExt cx="11439117" cy="6858000"/>
          </a:xfrm>
        </p:grpSpPr>
        <p:pic>
          <p:nvPicPr>
            <p:cNvPr id="2" name="Billede 1">
              <a:extLst>
                <a:ext uri="{FF2B5EF4-FFF2-40B4-BE49-F238E27FC236}">
                  <a16:creationId xmlns:a16="http://schemas.microsoft.com/office/drawing/2014/main" id="{D764F8E8-07DC-165A-2AE0-2C64E215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067" y="871268"/>
              <a:ext cx="3638311" cy="6858000"/>
            </a:xfrm>
            <a:prstGeom prst="rect">
              <a:avLst/>
            </a:prstGeom>
          </p:spPr>
        </p:pic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70E8149D-2EFB-1396-1504-AAFD75C27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0988" y="871268"/>
              <a:ext cx="3602736" cy="6858000"/>
            </a:xfrm>
            <a:prstGeom prst="rect">
              <a:avLst/>
            </a:prstGeom>
          </p:spPr>
        </p:pic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C849017D-C759-93BF-FF13-0C3DF5F62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6334" y="871268"/>
              <a:ext cx="3752850" cy="5302250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685D7F34-CDF0-E47C-BE50-47F2CD99B496}"/>
              </a:ext>
            </a:extLst>
          </p:cNvPr>
          <p:cNvSpPr/>
          <p:nvPr/>
        </p:nvSpPr>
        <p:spPr>
          <a:xfrm>
            <a:off x="300067" y="6419260"/>
            <a:ext cx="2955847" cy="1836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C9564BB-E3DB-6BF0-A528-C96DDCED1D5C}"/>
              </a:ext>
            </a:extLst>
          </p:cNvPr>
          <p:cNvSpPr/>
          <p:nvPr/>
        </p:nvSpPr>
        <p:spPr>
          <a:xfrm>
            <a:off x="3456369" y="3773037"/>
            <a:ext cx="2935292" cy="180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F5EE236-EEB7-AC87-F254-6122033BB1EF}"/>
              </a:ext>
            </a:extLst>
          </p:cNvPr>
          <p:cNvSpPr/>
          <p:nvPr/>
        </p:nvSpPr>
        <p:spPr>
          <a:xfrm>
            <a:off x="3435814" y="6441493"/>
            <a:ext cx="2955847" cy="1836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EAB863-7814-8EDF-1527-73E7773D253F}"/>
              </a:ext>
            </a:extLst>
          </p:cNvPr>
          <p:cNvSpPr/>
          <p:nvPr/>
        </p:nvSpPr>
        <p:spPr>
          <a:xfrm>
            <a:off x="6583590" y="2980139"/>
            <a:ext cx="3067955" cy="19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E6ED165-6289-CB36-09DD-644A7DCF3091}"/>
              </a:ext>
            </a:extLst>
          </p:cNvPr>
          <p:cNvSpPr/>
          <p:nvPr/>
        </p:nvSpPr>
        <p:spPr>
          <a:xfrm>
            <a:off x="6583590" y="5133869"/>
            <a:ext cx="3067955" cy="19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996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1243CEA5-4504-EDA0-9569-702ADD1E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" y="232902"/>
            <a:ext cx="10251545" cy="765655"/>
          </a:xfrm>
        </p:spPr>
        <p:txBody>
          <a:bodyPr/>
          <a:lstStyle/>
          <a:p>
            <a:r>
              <a:rPr lang="da-DK" dirty="0"/>
              <a:t>Valgområde 11-12-13-14-15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6F4E47FF-D83E-767B-A74F-943EDDDFF006}"/>
              </a:ext>
            </a:extLst>
          </p:cNvPr>
          <p:cNvGrpSpPr>
            <a:grpSpLocks noChangeAspect="1"/>
          </p:cNvGrpSpPr>
          <p:nvPr/>
        </p:nvGrpSpPr>
        <p:grpSpPr>
          <a:xfrm>
            <a:off x="294555" y="989935"/>
            <a:ext cx="10229399" cy="5606415"/>
            <a:chOff x="294555" y="989934"/>
            <a:chExt cx="11690411" cy="6407150"/>
          </a:xfrm>
        </p:grpSpPr>
        <p:pic>
          <p:nvPicPr>
            <p:cNvPr id="2" name="Billede 1">
              <a:extLst>
                <a:ext uri="{FF2B5EF4-FFF2-40B4-BE49-F238E27FC236}">
                  <a16:creationId xmlns:a16="http://schemas.microsoft.com/office/drawing/2014/main" id="{4FF2D89A-59E8-57D8-09DB-BF0F7E356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555" y="989934"/>
              <a:ext cx="3752850" cy="3759200"/>
            </a:xfrm>
            <a:prstGeom prst="rect">
              <a:avLst/>
            </a:prstGeom>
          </p:spPr>
        </p:pic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5AD10404-D633-DB6B-1875-842A9645B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3336" y="989934"/>
              <a:ext cx="3752850" cy="6407150"/>
            </a:xfrm>
            <a:prstGeom prst="rect">
              <a:avLst/>
            </a:prstGeom>
          </p:spPr>
        </p:pic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268A4296-574B-EE86-DE35-2B006276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2116" y="989934"/>
              <a:ext cx="3752850" cy="5486400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A95F6F1D-5EB7-F802-2176-F584BE24667A}"/>
              </a:ext>
            </a:extLst>
          </p:cNvPr>
          <p:cNvSpPr/>
          <p:nvPr/>
        </p:nvSpPr>
        <p:spPr>
          <a:xfrm>
            <a:off x="3778370" y="5934974"/>
            <a:ext cx="181155" cy="138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4DB252D-F6AD-D411-3EB9-A18952AC5327}"/>
              </a:ext>
            </a:extLst>
          </p:cNvPr>
          <p:cNvSpPr/>
          <p:nvPr/>
        </p:nvSpPr>
        <p:spPr>
          <a:xfrm>
            <a:off x="294555" y="4082158"/>
            <a:ext cx="3283837" cy="19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4B065F0-AFBC-0BCD-0E66-2C0EBE9BE519}"/>
              </a:ext>
            </a:extLst>
          </p:cNvPr>
          <p:cNvSpPr/>
          <p:nvPr/>
        </p:nvSpPr>
        <p:spPr>
          <a:xfrm>
            <a:off x="3767335" y="4082158"/>
            <a:ext cx="3283837" cy="19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CC4754F-3279-8B64-FC51-BF8EA04E2390}"/>
              </a:ext>
            </a:extLst>
          </p:cNvPr>
          <p:cNvSpPr/>
          <p:nvPr/>
        </p:nvSpPr>
        <p:spPr>
          <a:xfrm>
            <a:off x="3767334" y="6415096"/>
            <a:ext cx="3283837" cy="197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4066137-A5CD-82B7-108E-B40469684B8C}"/>
              </a:ext>
            </a:extLst>
          </p:cNvPr>
          <p:cNvSpPr/>
          <p:nvPr/>
        </p:nvSpPr>
        <p:spPr>
          <a:xfrm>
            <a:off x="7240117" y="2333951"/>
            <a:ext cx="3283837" cy="201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7E3D327-AA16-79B0-E352-485528DF3E3C}"/>
              </a:ext>
            </a:extLst>
          </p:cNvPr>
          <p:cNvSpPr/>
          <p:nvPr/>
        </p:nvSpPr>
        <p:spPr>
          <a:xfrm>
            <a:off x="7240117" y="5602737"/>
            <a:ext cx="3283837" cy="206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50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43b6fb9d8394581a6994a9b1d497b9e xmlns="d973e06e-9cfb-419d-ae8f-e85287d21c32">
      <Terms xmlns="http://schemas.microsoft.com/office/infopath/2007/PartnerControls"/>
    </h43b6fb9d8394581a6994a9b1d497b9e>
    <TaxCatchAll xmlns="d973e06e-9cfb-419d-ae8f-e85287d21c32" xsi:nil="true"/>
    <lcf76f155ced4ddcb4097134ff3c332f xmlns="e855d68d-4ee3-46c0-b87b-0efa9bf8c23a">
      <Terms xmlns="http://schemas.microsoft.com/office/infopath/2007/PartnerControls"/>
    </lcf76f155ced4ddcb4097134ff3c332f>
    <d802acf23b8049be98f9cae5d566f85b xmlns="d973e06e-9cfb-419d-ae8f-e85287d21c32">
      <Terms xmlns="http://schemas.microsoft.com/office/infopath/2007/PartnerControls"/>
    </d802acf23b8049be98f9cae5d566f85b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orlys Dokument" ma:contentTypeID="0x01010044092034AAC74A4EA25F5E69AA215F9E00324B95F9F29C524F985A693111BC06DA" ma:contentTypeVersion="18" ma:contentTypeDescription="Opret et nyt dokument." ma:contentTypeScope="" ma:versionID="ff8ae9832c162eea65abdd6b42d60e3f">
  <xsd:schema xmlns:xsd="http://www.w3.org/2001/XMLSchema" xmlns:xs="http://www.w3.org/2001/XMLSchema" xmlns:p="http://schemas.microsoft.com/office/2006/metadata/properties" xmlns:ns1="http://schemas.microsoft.com/sharepoint/v3" xmlns:ns2="d973e06e-9cfb-419d-ae8f-e85287d21c32" xmlns:ns3="e855d68d-4ee3-46c0-b87b-0efa9bf8c23a" targetNamespace="http://schemas.microsoft.com/office/2006/metadata/properties" ma:root="true" ma:fieldsID="a4af4a7131d92ca86a61057d11474079" ns1:_="" ns2:_="" ns3:_="">
    <xsd:import namespace="http://schemas.microsoft.com/sharepoint/v3"/>
    <xsd:import namespace="d973e06e-9cfb-419d-ae8f-e85287d21c32"/>
    <xsd:import namespace="e855d68d-4ee3-46c0-b87b-0efa9bf8c23a"/>
    <xsd:element name="properties">
      <xsd:complexType>
        <xsd:sequence>
          <xsd:element name="documentManagement">
            <xsd:complexType>
              <xsd:all>
                <xsd:element ref="ns2:d802acf23b8049be98f9cae5d566f85b" minOccurs="0"/>
                <xsd:element ref="ns2:TaxCatchAll" minOccurs="0"/>
                <xsd:element ref="ns2:TaxCatchAllLabel" minOccurs="0"/>
                <xsd:element ref="ns2:h43b6fb9d8394581a6994a9b1d497b9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3e06e-9cfb-419d-ae8f-e85287d21c32" elementFormDefault="qualified">
    <xsd:import namespace="http://schemas.microsoft.com/office/2006/documentManagement/types"/>
    <xsd:import namespace="http://schemas.microsoft.com/office/infopath/2007/PartnerControls"/>
    <xsd:element name="d802acf23b8049be98f9cae5d566f85b" ma:index="8" nillable="true" ma:taxonomy="true" ma:internalName="d802acf23b8049be98f9cae5d566f85b" ma:taxonomyFieldName="norlysOwner" ma:displayName="Ejer" ma:fieldId="{d802acf2-3b80-49be-98f9-cae5d566f85b}" ma:sspId="eb83002d-62e5-48e4-9b82-9a55226ce925" ma:termSetId="9ae35bce-323a-40e9-8b00-7ae4536d71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2b7ba7c-27c5-4bac-a8dd-50a91c9aea88}" ma:internalName="TaxCatchAll" ma:showField="CatchAllData" ma:web="d973e06e-9cfb-419d-ae8f-e85287d21c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2b7ba7c-27c5-4bac-a8dd-50a91c9aea88}" ma:internalName="TaxCatchAllLabel" ma:readOnly="true" ma:showField="CatchAllDataLabel" ma:web="d973e06e-9cfb-419d-ae8f-e85287d21c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43b6fb9d8394581a6994a9b1d497b9e" ma:index="12" nillable="true" ma:taxonomy="true" ma:internalName="h43b6fb9d8394581a6994a9b1d497b9e" ma:taxonomyFieldName="norlysDocumentType" ma:displayName="Dokumenttype" ma:fieldId="{143b6fb9-d839-4581-a699-4a9b1d497b9e}" ma:sspId="eb83002d-62e5-48e4-9b82-9a55226ce925" ma:termSetId="78fbefa8-f525-48d5-b0e3-07f269ba18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5d68d-4ee3-46c0-b87b-0efa9bf8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eb83002d-62e5-48e4-9b82-9a55226ce9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EFD13-B38E-4B82-AE1E-DD65033E9F73}">
  <ds:schemaRefs>
    <ds:schemaRef ds:uri="e855d68d-4ee3-46c0-b87b-0efa9bf8c23a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d973e06e-9cfb-419d-ae8f-e85287d21c32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E4A735-C82C-46B4-A0FB-1AC5918F1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5A0E9-776E-41F2-8698-03A95815B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73e06e-9cfb-419d-ae8f-e85287d21c32"/>
    <ds:schemaRef ds:uri="e855d68d-4ee3-46c0-b87b-0efa9bf8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6230a1c-393a-4c9e-9938-a643402658d9}" enabled="0" method="" siteId="{a6230a1c-393a-4c9e-9938-a643402658d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NORLYS Text Light</vt:lpstr>
      <vt:lpstr>NORLYS Text</vt:lpstr>
      <vt:lpstr>NORLYS Headline</vt:lpstr>
      <vt:lpstr>Office Theme</vt:lpstr>
      <vt:lpstr>Valgområder  Norlys a.m.b.a</vt:lpstr>
      <vt:lpstr>Valgområder</vt:lpstr>
      <vt:lpstr>Valgområde 1-2-3-4-5</vt:lpstr>
      <vt:lpstr>Valgområde 6-7-8-9-10</vt:lpstr>
      <vt:lpstr>Valgområde 11-12-13-14-15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Betina Agerbo Nielsen</dc:creator>
  <cp:lastModifiedBy>Betina Agerbo Nielsen</cp:lastModifiedBy>
  <cp:revision>4</cp:revision>
  <dcterms:modified xsi:type="dcterms:W3CDTF">2026-06-16T16:58:06Z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0x01010044092034AAC74A4EA25F5E69AA215F9E00324B95F9F29C524F985A693111BC06DA</vt:lpwstr>
  </property>
  <property fmtid="{D5CDD505-2E9C-101B-9397-08002B2CF9AE}" pid="3" name="norlysInformationArea">
    <vt:lpwstr/>
  </property>
  <property fmtid="{D5CDD505-2E9C-101B-9397-08002B2CF9AE}" pid="4" name="norlysDocumentType">
    <vt:lpwstr/>
  </property>
  <property fmtid="{D5CDD505-2E9C-101B-9397-08002B2CF9AE}" pid="5" name="ic45f07b48bf4aefb60872e9cd2ca13c">
    <vt:lpwstr/>
  </property>
  <property fmtid="{D5CDD505-2E9C-101B-9397-08002B2CF9AE}" pid="6" name="norlysTopic">
    <vt:lpwstr/>
  </property>
  <property fmtid="{D5CDD505-2E9C-101B-9397-08002B2CF9AE}" pid="7" name="MediaServiceImageTags">
    <vt:lpwstr/>
  </property>
  <property fmtid="{D5CDD505-2E9C-101B-9397-08002B2CF9AE}" pid="8" name="b8422412114d4584abf905237c12e6eb">
    <vt:lpwstr/>
  </property>
  <property fmtid="{D5CDD505-2E9C-101B-9397-08002B2CF9AE}" pid="9" name="norlysOwner">
    <vt:lpwstr/>
  </property>
  <property fmtid="{D5CDD505-2E9C-101B-9397-08002B2CF9AE}" pid="10" name="norlysTargetUnit">
    <vt:lpwstr/>
  </property>
  <property fmtid="{D5CDD505-2E9C-101B-9397-08002B2CF9AE}" pid="11" name="xd_ProgID">
    <vt:lpwstr/>
  </property>
  <property fmtid="{D5CDD505-2E9C-101B-9397-08002B2CF9AE}" pid="12" name="norlysMailFrom">
    <vt:lpwstr/>
  </property>
  <property fmtid="{D5CDD505-2E9C-101B-9397-08002B2CF9AE}" pid="13" name="norlysMailTo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norlysMailCc">
    <vt:lpwstr/>
  </property>
  <property fmtid="{D5CDD505-2E9C-101B-9397-08002B2CF9AE}" pid="18" name="xd_Signature">
    <vt:bool>false</vt:bool>
  </property>
  <property fmtid="{D5CDD505-2E9C-101B-9397-08002B2CF9AE}" pid="19" name="norlysMailSubject">
    <vt:lpwstr/>
  </property>
  <property fmtid="{D5CDD505-2E9C-101B-9397-08002B2CF9AE}" pid="20" name="norlysMailHasAttachments">
    <vt:bool>false</vt:bool>
  </property>
  <property fmtid="{D5CDD505-2E9C-101B-9397-08002B2CF9AE}" pid="21" name="TriggerFlowInfo">
    <vt:lpwstr/>
  </property>
</Properties>
</file>